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1" r:id="rId2"/>
    <p:sldId id="272" r:id="rId3"/>
    <p:sldId id="270" r:id="rId4"/>
    <p:sldId id="257" r:id="rId5"/>
    <p:sldId id="264" r:id="rId6"/>
    <p:sldId id="256" r:id="rId7"/>
    <p:sldId id="267" r:id="rId8"/>
    <p:sldId id="288" r:id="rId9"/>
    <p:sldId id="289" r:id="rId10"/>
    <p:sldId id="265" r:id="rId11"/>
    <p:sldId id="287" r:id="rId12"/>
    <p:sldId id="266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5" r:id="rId25"/>
    <p:sldId id="286" r:id="rId26"/>
    <p:sldId id="284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2" autoAdjust="0"/>
    <p:restoredTop sz="79287" autoAdjust="0"/>
  </p:normalViewPr>
  <p:slideViewPr>
    <p:cSldViewPr snapToGrid="0">
      <p:cViewPr varScale="1">
        <p:scale>
          <a:sx n="95" d="100"/>
          <a:sy n="95" d="100"/>
        </p:scale>
        <p:origin x="18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F464A-5450-4B16-8AD9-56534B277988}" type="datetimeFigureOut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F32D59-073D-49CC-A311-A6421681E4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45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678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95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528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2025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66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708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603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7085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1254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3539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126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76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0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93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F32D59-073D-49CC-A311-A6421681E48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53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515D9-3084-4FC4-B4B6-B0B33D1B3CC1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991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0F896-7315-40FA-B0AF-04CD4EBB85CD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456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276F7-8F43-4A52-A72D-353B74E1CE8B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834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4BA86-8A5B-4A56-90AF-29C7F52F3F90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93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59061-4AE6-4F81-8C56-FD5B5ED9234A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02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0A530-6B60-433A-A26D-B0B93E1063D8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2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6261A-4D8F-4229-B167-07B21A5B938D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874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F1F56-BB35-4CBC-A260-99DE85F93454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78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C87BE-09D5-4694-8C44-522FAF57D0A9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8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BF20C1-8C6F-4220-852D-D9089CE5AD67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8552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3EB94-0357-4806-B0D8-AB7BF20CA4F0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963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E4A74-2DC2-4D76-8C8D-B669104EF346}" type="datetime1">
              <a:rPr lang="ko-KR" altLang="en-US" smtClean="0"/>
              <a:t>2021. 5. 24.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E3224-494C-4259-B017-E9F4F222AA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699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29.png"/><Relationship Id="rId21" Type="http://schemas.openxmlformats.org/officeDocument/2006/relationships/image" Target="../media/image3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3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4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5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6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7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8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9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0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1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5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6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image" Target="../media/image20.jpg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581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CDF8D09-EC68-4547-AB4C-2550BD13C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25630"/>
            <a:ext cx="9335729" cy="5262662"/>
          </a:xfrm>
          <a:prstGeom prst="rect">
            <a:avLst/>
          </a:prstGeom>
        </p:spPr>
      </p:pic>
      <p:graphicFrame>
        <p:nvGraphicFramePr>
          <p:cNvPr id="24" name="표 28">
            <a:extLst>
              <a:ext uri="{FF2B5EF4-FFF2-40B4-BE49-F238E27FC236}">
                <a16:creationId xmlns:a16="http://schemas.microsoft.com/office/drawing/2014/main" id="{D4395FE2-0381-914C-9AF8-5BE42A4E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026232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 달력에서 날짜 </a:t>
                      </a:r>
                      <a:r>
                        <a:rPr kumimoji="1" lang="ko-KR" altLang="en-US" dirty="0" err="1"/>
                        <a:t>선택시</a:t>
                      </a:r>
                      <a:r>
                        <a:rPr kumimoji="1" lang="ko-KR" altLang="en-US" dirty="0"/>
                        <a:t> 각각 체크인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체크아웃 날짜가 오른쪽에 표시됨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객실 수를 선택할 수 있는 </a:t>
                      </a:r>
                      <a:r>
                        <a:rPr kumimoji="1" lang="ko-KR" altLang="en-US" dirty="0" err="1"/>
                        <a:t>입력창</a:t>
                      </a:r>
                      <a:r>
                        <a:rPr kumimoji="1" lang="en-US" altLang="ko-KR" dirty="0"/>
                        <a:t>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+,-</a:t>
                      </a:r>
                      <a:r>
                        <a:rPr kumimoji="1" lang="ko-KR" altLang="en-US" dirty="0"/>
                        <a:t> 버튼을 통해 </a:t>
                      </a:r>
                      <a:r>
                        <a:rPr kumimoji="1" lang="en-US" altLang="ko-KR" dirty="0"/>
                        <a:t>1</a:t>
                      </a:r>
                      <a:r>
                        <a:rPr kumimoji="1" lang="ko-KR" altLang="en-US" dirty="0"/>
                        <a:t> 단위로 조절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객실 검색 버튼을 </a:t>
                      </a:r>
                      <a:r>
                        <a:rPr kumimoji="1" lang="ko-KR" altLang="en-US" dirty="0" err="1"/>
                        <a:t>클릭시</a:t>
                      </a:r>
                      <a:r>
                        <a:rPr kumimoji="1" lang="ko-KR" altLang="en-US" dirty="0"/>
                        <a:t> 이용 가능 객실을 등급 별로 표시해주는 페이지로 이동함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26" name="슬라이드 번호 개체 틀 30">
            <a:extLst>
              <a:ext uri="{FF2B5EF4-FFF2-40B4-BE49-F238E27FC236}">
                <a16:creationId xmlns:a16="http://schemas.microsoft.com/office/drawing/2014/main" id="{679BDF22-C853-2141-A529-F91FDC75C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30" name="그래픽 29" descr="배지 1 단색으로 채워진">
            <a:extLst>
              <a:ext uri="{FF2B5EF4-FFF2-40B4-BE49-F238E27FC236}">
                <a16:creationId xmlns:a16="http://schemas.microsoft.com/office/drawing/2014/main" id="{1070BC2A-F141-5149-B63A-7363F1D4C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912" y="2463327"/>
            <a:ext cx="428244" cy="428244"/>
          </a:xfrm>
          <a:prstGeom prst="rect">
            <a:avLst/>
          </a:prstGeom>
        </p:spPr>
      </p:pic>
      <p:pic>
        <p:nvPicPr>
          <p:cNvPr id="32" name="그래픽 31" descr="배지 단색으로 채워진">
            <a:extLst>
              <a:ext uri="{FF2B5EF4-FFF2-40B4-BE49-F238E27FC236}">
                <a16:creationId xmlns:a16="http://schemas.microsoft.com/office/drawing/2014/main" id="{5B4FAA26-8788-FB4E-B043-B1F7E6E88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6678" y="4059562"/>
            <a:ext cx="428245" cy="428245"/>
          </a:xfrm>
          <a:prstGeom prst="rect">
            <a:avLst/>
          </a:prstGeom>
        </p:spPr>
      </p:pic>
      <p:pic>
        <p:nvPicPr>
          <p:cNvPr id="33" name="그래픽 32" descr="배지 3 단색으로 채워진">
            <a:extLst>
              <a:ext uri="{FF2B5EF4-FFF2-40B4-BE49-F238E27FC236}">
                <a16:creationId xmlns:a16="http://schemas.microsoft.com/office/drawing/2014/main" id="{485ADA0F-0CF9-B548-96F8-1C7503FEF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56678" y="4985928"/>
            <a:ext cx="439615" cy="4396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C9DC56-916A-DF41-B37A-B14936510F05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객실 예약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003041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0C08785-5A20-A747-AA3B-E60D334E0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2" y="825500"/>
            <a:ext cx="9131300" cy="5207000"/>
          </a:xfrm>
          <a:prstGeom prst="rect">
            <a:avLst/>
          </a:prstGeom>
        </p:spPr>
      </p:pic>
      <p:graphicFrame>
        <p:nvGraphicFramePr>
          <p:cNvPr id="7" name="표 28">
            <a:extLst>
              <a:ext uri="{FF2B5EF4-FFF2-40B4-BE49-F238E27FC236}">
                <a16:creationId xmlns:a16="http://schemas.microsoft.com/office/drawing/2014/main" id="{53574689-1F70-D04B-B395-8317F627F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91870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 객실 선택 버튼을 클릭 시 예약자 정보를 입력하는 페이지로 이동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8" name="그래픽 7" descr="배지 1 단색으로 채워진">
            <a:extLst>
              <a:ext uri="{FF2B5EF4-FFF2-40B4-BE49-F238E27FC236}">
                <a16:creationId xmlns:a16="http://schemas.microsoft.com/office/drawing/2014/main" id="{AF4A3C08-3621-344F-978E-78081770B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678479"/>
            <a:ext cx="428244" cy="4282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2AF972-AB77-5340-80F1-EA27535F319B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객실 예약 </a:t>
            </a:r>
            <a:r>
              <a:rPr lang="en-US" altLang="ko-KR" sz="2200" dirty="0">
                <a:solidFill>
                  <a:srgbClr val="002060"/>
                </a:solidFill>
              </a:rPr>
              <a:t>–</a:t>
            </a:r>
            <a:r>
              <a:rPr lang="ko-KR" altLang="en-US" sz="2200" dirty="0">
                <a:solidFill>
                  <a:srgbClr val="002060"/>
                </a:solidFill>
              </a:rPr>
              <a:t> 객실 선택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2588537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D7BEAD-A4DC-AA4E-966D-4D33AE803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4" y="753036"/>
            <a:ext cx="7084562" cy="6104964"/>
          </a:xfrm>
          <a:prstGeom prst="rect">
            <a:avLst/>
          </a:prstGeom>
        </p:spPr>
      </p:pic>
      <p:graphicFrame>
        <p:nvGraphicFramePr>
          <p:cNvPr id="41" name="표 28">
            <a:extLst>
              <a:ext uri="{FF2B5EF4-FFF2-40B4-BE49-F238E27FC236}">
                <a16:creationId xmlns:a16="http://schemas.microsoft.com/office/drawing/2014/main" id="{A1F70A9C-F191-2542-8AA4-DB74EC0A2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828699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 err="1"/>
                        <a:t>투숙인원을</a:t>
                      </a:r>
                      <a:r>
                        <a:rPr kumimoji="1" lang="ko-KR" altLang="en-US" dirty="0"/>
                        <a:t> 선택하는 </a:t>
                      </a:r>
                      <a:r>
                        <a:rPr kumimoji="1" lang="ko-KR" altLang="en-US" dirty="0" err="1"/>
                        <a:t>입력창</a:t>
                      </a:r>
                      <a:r>
                        <a:rPr kumimoji="1" lang="en-US" altLang="ko-KR" dirty="0"/>
                        <a:t>. 1 </a:t>
                      </a:r>
                      <a:r>
                        <a:rPr kumimoji="1" lang="ko-KR" altLang="en-US" dirty="0"/>
                        <a:t>단위로 버튼을 통해 조절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기본 침대를 선택하는 </a:t>
                      </a:r>
                      <a:r>
                        <a:rPr kumimoji="1" lang="ko-KR" altLang="en-US" dirty="0" err="1"/>
                        <a:t>체크란</a:t>
                      </a:r>
                      <a:r>
                        <a:rPr kumimoji="1" lang="en-US" altLang="ko-KR" dirty="0"/>
                        <a:t>.</a:t>
                      </a:r>
                      <a:r>
                        <a:rPr kumimoji="1" lang="ko-KR" altLang="en-US" dirty="0"/>
                        <a:t> 선택하지 않을 시 다음 페이지로 이동 불가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추가 침대 선택 여부를 선택할 수 있는 </a:t>
                      </a:r>
                      <a:r>
                        <a:rPr kumimoji="1" lang="ko-KR" altLang="en-US" dirty="0" err="1"/>
                        <a:t>체크란</a:t>
                      </a:r>
                      <a:r>
                        <a:rPr kumimoji="1" lang="en-US" altLang="ko-KR" dirty="0"/>
                        <a:t>.</a:t>
                      </a:r>
                      <a:r>
                        <a:rPr kumimoji="1" lang="ko-KR" altLang="en-US" dirty="0"/>
                        <a:t> 버튼을 통해 </a:t>
                      </a:r>
                      <a:r>
                        <a:rPr kumimoji="1" lang="en-US" altLang="ko-KR" dirty="0"/>
                        <a:t>1</a:t>
                      </a:r>
                      <a:r>
                        <a:rPr kumimoji="1" lang="ko-KR" altLang="en-US" dirty="0"/>
                        <a:t> 단위로 추가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제거가 가능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4.</a:t>
                      </a:r>
                      <a:r>
                        <a:rPr kumimoji="1" lang="ko-KR" altLang="en-US" dirty="0"/>
                        <a:t>셔틀 이용 희망 시 체크 가능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5.</a:t>
                      </a:r>
                      <a:r>
                        <a:rPr kumimoji="1" lang="ko-KR" altLang="en-US" dirty="0"/>
                        <a:t> 객실 선택 페이지로 이동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6.</a:t>
                      </a:r>
                      <a:r>
                        <a:rPr kumimoji="1" lang="ko-KR" altLang="en-US" dirty="0" err="1"/>
                        <a:t>예약정보</a:t>
                      </a:r>
                      <a:r>
                        <a:rPr kumimoji="1" lang="ko-KR" altLang="en-US" dirty="0"/>
                        <a:t> 확인 페이지로 이동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endParaRPr kumimoji="1"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42" name="슬라이드 번호 개체 틀 30">
            <a:extLst>
              <a:ext uri="{FF2B5EF4-FFF2-40B4-BE49-F238E27FC236}">
                <a16:creationId xmlns:a16="http://schemas.microsoft.com/office/drawing/2014/main" id="{F278E641-C009-6640-A58D-8BB21F876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43" name="그래픽 42" descr="배지 1 단색으로 채워진">
            <a:extLst>
              <a:ext uri="{FF2B5EF4-FFF2-40B4-BE49-F238E27FC236}">
                <a16:creationId xmlns:a16="http://schemas.microsoft.com/office/drawing/2014/main" id="{AFA3C16C-BF50-0443-90EF-F5EB1C7CA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33537" y="1080363"/>
            <a:ext cx="428244" cy="428244"/>
          </a:xfrm>
          <a:prstGeom prst="rect">
            <a:avLst/>
          </a:prstGeom>
        </p:spPr>
      </p:pic>
      <p:pic>
        <p:nvPicPr>
          <p:cNvPr id="44" name="그래픽 43" descr="배지 단색으로 채워진">
            <a:extLst>
              <a:ext uri="{FF2B5EF4-FFF2-40B4-BE49-F238E27FC236}">
                <a16:creationId xmlns:a16="http://schemas.microsoft.com/office/drawing/2014/main" id="{A2786412-FAB4-E240-B6D4-7CF4C6B46B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1379" y="1626608"/>
            <a:ext cx="428245" cy="428245"/>
          </a:xfrm>
          <a:prstGeom prst="rect">
            <a:avLst/>
          </a:prstGeom>
        </p:spPr>
      </p:pic>
      <p:pic>
        <p:nvPicPr>
          <p:cNvPr id="45" name="그래픽 44" descr="배지 3 단색으로 채워진">
            <a:extLst>
              <a:ext uri="{FF2B5EF4-FFF2-40B4-BE49-F238E27FC236}">
                <a16:creationId xmlns:a16="http://schemas.microsoft.com/office/drawing/2014/main" id="{B829A6A1-0F4D-AC47-9B8D-4B5963E4C0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0009" y="2422971"/>
            <a:ext cx="439615" cy="439615"/>
          </a:xfrm>
          <a:prstGeom prst="rect">
            <a:avLst/>
          </a:prstGeom>
        </p:spPr>
      </p:pic>
      <p:pic>
        <p:nvPicPr>
          <p:cNvPr id="46" name="그래픽 45" descr="배지 4 단색으로 채워진">
            <a:extLst>
              <a:ext uri="{FF2B5EF4-FFF2-40B4-BE49-F238E27FC236}">
                <a16:creationId xmlns:a16="http://schemas.microsoft.com/office/drawing/2014/main" id="{602EFD5D-2BB8-3349-BCE7-89D469333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33537" y="2048662"/>
            <a:ext cx="454083" cy="454083"/>
          </a:xfrm>
          <a:prstGeom prst="rect">
            <a:avLst/>
          </a:prstGeom>
        </p:spPr>
      </p:pic>
      <p:pic>
        <p:nvPicPr>
          <p:cNvPr id="47" name="그래픽 46" descr="배지 5 단색으로 채워진">
            <a:extLst>
              <a:ext uri="{FF2B5EF4-FFF2-40B4-BE49-F238E27FC236}">
                <a16:creationId xmlns:a16="http://schemas.microsoft.com/office/drawing/2014/main" id="{6B1C1B6B-1810-E040-AA6D-CFF681FFEC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94669" y="6265246"/>
            <a:ext cx="455258" cy="455258"/>
          </a:xfrm>
          <a:prstGeom prst="rect">
            <a:avLst/>
          </a:prstGeom>
        </p:spPr>
      </p:pic>
      <p:pic>
        <p:nvPicPr>
          <p:cNvPr id="48" name="그래픽 47" descr="배지 6 단색으로 채워진">
            <a:extLst>
              <a:ext uri="{FF2B5EF4-FFF2-40B4-BE49-F238E27FC236}">
                <a16:creationId xmlns:a16="http://schemas.microsoft.com/office/drawing/2014/main" id="{0D3E7C88-3E10-6443-A8FB-8AD1070B5DA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547717" y="6247310"/>
            <a:ext cx="428127" cy="4281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B8F693-CE09-5745-BCDD-0EC015D31858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객실 예약 </a:t>
            </a:r>
            <a:r>
              <a:rPr lang="en-US" altLang="ko-KR" sz="2200" dirty="0">
                <a:solidFill>
                  <a:srgbClr val="002060"/>
                </a:solidFill>
              </a:rPr>
              <a:t>–</a:t>
            </a:r>
            <a:r>
              <a:rPr lang="ko-KR" altLang="en-US" sz="2200" dirty="0">
                <a:solidFill>
                  <a:srgbClr val="002060"/>
                </a:solidFill>
              </a:rPr>
              <a:t> 예약 정보 입력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0961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테이블이(가) 표시된 사진&#10;&#10;자동 생성된 설명">
            <a:extLst>
              <a:ext uri="{FF2B5EF4-FFF2-40B4-BE49-F238E27FC236}">
                <a16:creationId xmlns:a16="http://schemas.microsoft.com/office/drawing/2014/main" id="{0709E801-F3F7-4A5B-9090-E56DFD895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580"/>
            <a:ext cx="9460729" cy="596741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결제 전 예약 정보 확인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96969" y="2621852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1907216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객실에 대한 예약 정보 내용 보여줌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유형 표시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–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웹사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이트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예약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온라인  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회원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투숙기간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객실 수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5.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객실 타입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객실을 이용할 인원 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침대 구성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더블베드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or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킹 베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드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8.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침대 추가에 대한 여부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 확인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(‘Y’ =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추가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O, 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‘N’ =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추가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X)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9.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셔틀 이용에 대한 여부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(‘Y’ =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이용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O,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‘N’ =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이용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X)</a:t>
                      </a:r>
                    </a:p>
                    <a:p>
                      <a:pPr marL="0" algn="l" defTabSz="914400" rtl="0" eaLnBrk="1" latinLnBrk="1" hangingPunct="1"/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10. [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다음</a:t>
                      </a:r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] 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버튼 클릭 시 </a:t>
                      </a:r>
                      <a:endParaRPr lang="en-US" altLang="ko-KR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l" defTabSz="914400" rtl="0" eaLnBrk="1" latinLnBrk="1" hangingPunct="1"/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   [</a:t>
                      </a:r>
                      <a:r>
                        <a:rPr lang="ko-KR" altLang="en-US" sz="1800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결제창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UI]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</a:t>
                      </a:r>
                      <a:r>
                        <a:rPr lang="ko-KR" altLang="en-US" sz="1800" kern="1200" dirty="0" err="1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넘어감</a:t>
                      </a:r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326" y="3374836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56" y="3807904"/>
            <a:ext cx="439615" cy="439615"/>
          </a:xfrm>
          <a:prstGeom prst="rect">
            <a:avLst/>
          </a:prstGeom>
        </p:spPr>
      </p:pic>
      <p:pic>
        <p:nvPicPr>
          <p:cNvPr id="38" name="그래픽 37" descr="배지 4 단색으로 채워진">
            <a:extLst>
              <a:ext uri="{FF2B5EF4-FFF2-40B4-BE49-F238E27FC236}">
                <a16:creationId xmlns:a16="http://schemas.microsoft.com/office/drawing/2014/main" id="{EE1B36A9-1A93-48ED-819A-0AE6B8816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88" y="4276412"/>
            <a:ext cx="454083" cy="454083"/>
          </a:xfrm>
          <a:prstGeom prst="rect">
            <a:avLst/>
          </a:prstGeom>
        </p:spPr>
      </p:pic>
      <p:pic>
        <p:nvPicPr>
          <p:cNvPr id="40" name="그래픽 39" descr="배지 5 단색으로 채워진">
            <a:extLst>
              <a:ext uri="{FF2B5EF4-FFF2-40B4-BE49-F238E27FC236}">
                <a16:creationId xmlns:a16="http://schemas.microsoft.com/office/drawing/2014/main" id="{75221084-FB14-472F-97F4-39AA898B40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78" y="4759388"/>
            <a:ext cx="455258" cy="455258"/>
          </a:xfrm>
          <a:prstGeom prst="rect">
            <a:avLst/>
          </a:prstGeom>
        </p:spPr>
      </p:pic>
      <p:pic>
        <p:nvPicPr>
          <p:cNvPr id="42" name="그래픽 41" descr="배지 6 단색으로 채워진">
            <a:extLst>
              <a:ext uri="{FF2B5EF4-FFF2-40B4-BE49-F238E27FC236}">
                <a16:creationId xmlns:a16="http://schemas.microsoft.com/office/drawing/2014/main" id="{B94D7932-B476-4C46-BC53-189201544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64435" y="3342498"/>
            <a:ext cx="428127" cy="428127"/>
          </a:xfrm>
          <a:prstGeom prst="rect">
            <a:avLst/>
          </a:prstGeom>
        </p:spPr>
      </p:pic>
      <p:pic>
        <p:nvPicPr>
          <p:cNvPr id="44" name="그래픽 43" descr="배지 7 단색으로 채워진">
            <a:extLst>
              <a:ext uri="{FF2B5EF4-FFF2-40B4-BE49-F238E27FC236}">
                <a16:creationId xmlns:a16="http://schemas.microsoft.com/office/drawing/2014/main" id="{6AB6BCB8-F99D-48F3-BAB1-C1DEF30F9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25755" y="3848168"/>
            <a:ext cx="428244" cy="428244"/>
          </a:xfrm>
          <a:prstGeom prst="rect">
            <a:avLst/>
          </a:prstGeom>
        </p:spPr>
      </p:pic>
      <p:pic>
        <p:nvPicPr>
          <p:cNvPr id="46" name="그래픽 45" descr="배지 8 단색으로 채워진">
            <a:extLst>
              <a:ext uri="{FF2B5EF4-FFF2-40B4-BE49-F238E27FC236}">
                <a16:creationId xmlns:a16="http://schemas.microsoft.com/office/drawing/2014/main" id="{01B40C51-55FB-477B-8E5D-96AA4BF367C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00158" y="4286802"/>
            <a:ext cx="439615" cy="439615"/>
          </a:xfrm>
          <a:prstGeom prst="rect">
            <a:avLst/>
          </a:prstGeom>
        </p:spPr>
      </p:pic>
      <p:pic>
        <p:nvPicPr>
          <p:cNvPr id="48" name="그래픽 47" descr="배지 9 단색으로 채워진">
            <a:extLst>
              <a:ext uri="{FF2B5EF4-FFF2-40B4-BE49-F238E27FC236}">
                <a16:creationId xmlns:a16="http://schemas.microsoft.com/office/drawing/2014/main" id="{8D0D56C0-07EC-4C38-8F56-D0903145079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411646" y="4772953"/>
            <a:ext cx="428127" cy="428127"/>
          </a:xfrm>
          <a:prstGeom prst="rect">
            <a:avLst/>
          </a:prstGeom>
        </p:spPr>
      </p:pic>
      <p:pic>
        <p:nvPicPr>
          <p:cNvPr id="50" name="그래픽 49" descr="배지 10 단색으로 채워진">
            <a:extLst>
              <a:ext uri="{FF2B5EF4-FFF2-40B4-BE49-F238E27FC236}">
                <a16:creationId xmlns:a16="http://schemas.microsoft.com/office/drawing/2014/main" id="{001CF91F-E563-4B7A-91DD-C539D695AA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299347" y="5851420"/>
            <a:ext cx="454083" cy="4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95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89BAB9-52E6-42A8-A649-99098560C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3" y="888887"/>
            <a:ext cx="9588623" cy="5747634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rgbClr val="002060"/>
                </a:solidFill>
              </a:rPr>
              <a:t>결제창</a:t>
            </a:r>
            <a:r>
              <a:rPr lang="ko-KR" altLang="en-US" sz="2200" dirty="0">
                <a:solidFill>
                  <a:srgbClr val="002060"/>
                </a:solidFill>
              </a:rPr>
              <a:t>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1878" y="2946592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73377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선택한 객실 타입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수와 투숙 인원에 따른 총 금액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전액 사용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시 보유한 마일리지가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자동으로 입력됨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사용한 마일리지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총 금액에서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의 마일리지 사용 금액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을 차감한 최종 결제 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액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5.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결제를 진행할 카드의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 입력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카드 번호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카드 유효기간 등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결제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결제가 완료됨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6620" y="3214877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81878" y="3323089"/>
            <a:ext cx="439615" cy="439615"/>
          </a:xfrm>
          <a:prstGeom prst="rect">
            <a:avLst/>
          </a:prstGeom>
        </p:spPr>
      </p:pic>
      <p:pic>
        <p:nvPicPr>
          <p:cNvPr id="38" name="그래픽 37" descr="배지 4 단색으로 채워진">
            <a:extLst>
              <a:ext uri="{FF2B5EF4-FFF2-40B4-BE49-F238E27FC236}">
                <a16:creationId xmlns:a16="http://schemas.microsoft.com/office/drawing/2014/main" id="{EE1B36A9-1A93-48ED-819A-0AE6B8816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90496" y="3832719"/>
            <a:ext cx="454083" cy="454083"/>
          </a:xfrm>
          <a:prstGeom prst="rect">
            <a:avLst/>
          </a:prstGeom>
        </p:spPr>
      </p:pic>
      <p:pic>
        <p:nvPicPr>
          <p:cNvPr id="40" name="그래픽 39" descr="배지 5 단색으로 채워진">
            <a:extLst>
              <a:ext uri="{FF2B5EF4-FFF2-40B4-BE49-F238E27FC236}">
                <a16:creationId xmlns:a16="http://schemas.microsoft.com/office/drawing/2014/main" id="{75221084-FB14-472F-97F4-39AA898B40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52022" y="4414750"/>
            <a:ext cx="455258" cy="455258"/>
          </a:xfrm>
          <a:prstGeom prst="rect">
            <a:avLst/>
          </a:prstGeom>
        </p:spPr>
      </p:pic>
      <p:pic>
        <p:nvPicPr>
          <p:cNvPr id="42" name="그래픽 41" descr="배지 6 단색으로 채워진">
            <a:extLst>
              <a:ext uri="{FF2B5EF4-FFF2-40B4-BE49-F238E27FC236}">
                <a16:creationId xmlns:a16="http://schemas.microsoft.com/office/drawing/2014/main" id="{B94D7932-B476-4C46-BC53-189201544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82028" y="5755049"/>
            <a:ext cx="428127" cy="4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82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97AC9E2-E317-4A5C-A5DC-FF6CFB27B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0580"/>
            <a:ext cx="9586452" cy="5819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예약 조회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6349" y="2730060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346963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예약완료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’, 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취소완료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‘, 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입실완료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’, ‘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미입실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(No-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show)’,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대기예약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’, 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대기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와 같은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상태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입력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예약자의 이름 입력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조회는 회원이든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비회원이든 로그인 후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 가능한 것으로 가정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검색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클릭하여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정보 조회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번과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번에 일치하는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상태의 예약정보 내용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 출력 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형태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: “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N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“)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5.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정보 내용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변경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약 변경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약 취소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7483" y="2730059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5199" y="2445574"/>
            <a:ext cx="439615" cy="439615"/>
          </a:xfrm>
          <a:prstGeom prst="rect">
            <a:avLst/>
          </a:prstGeom>
        </p:spPr>
      </p:pic>
      <p:pic>
        <p:nvPicPr>
          <p:cNvPr id="38" name="그래픽 37" descr="배지 4 단색으로 채워진">
            <a:extLst>
              <a:ext uri="{FF2B5EF4-FFF2-40B4-BE49-F238E27FC236}">
                <a16:creationId xmlns:a16="http://schemas.microsoft.com/office/drawing/2014/main" id="{EE1B36A9-1A93-48ED-819A-0AE6B8816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0183" y="3429000"/>
            <a:ext cx="454083" cy="454083"/>
          </a:xfrm>
          <a:prstGeom prst="rect">
            <a:avLst/>
          </a:prstGeom>
        </p:spPr>
      </p:pic>
      <p:pic>
        <p:nvPicPr>
          <p:cNvPr id="40" name="그래픽 39" descr="배지 5 단색으로 채워진">
            <a:extLst>
              <a:ext uri="{FF2B5EF4-FFF2-40B4-BE49-F238E27FC236}">
                <a16:creationId xmlns:a16="http://schemas.microsoft.com/office/drawing/2014/main" id="{75221084-FB14-472F-97F4-39AA898B40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805" y="5048070"/>
            <a:ext cx="455258" cy="455258"/>
          </a:xfrm>
          <a:prstGeom prst="rect">
            <a:avLst/>
          </a:prstGeom>
        </p:spPr>
      </p:pic>
      <p:pic>
        <p:nvPicPr>
          <p:cNvPr id="42" name="그래픽 41" descr="배지 6 단색으로 채워진">
            <a:extLst>
              <a:ext uri="{FF2B5EF4-FFF2-40B4-BE49-F238E27FC236}">
                <a16:creationId xmlns:a16="http://schemas.microsoft.com/office/drawing/2014/main" id="{B94D7932-B476-4C46-BC53-1892015444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2493" y="4728617"/>
            <a:ext cx="428127" cy="428127"/>
          </a:xfrm>
          <a:prstGeom prst="rect">
            <a:avLst/>
          </a:prstGeom>
        </p:spPr>
      </p:pic>
      <p:pic>
        <p:nvPicPr>
          <p:cNvPr id="44" name="그래픽 43" descr="배지 7 단색으로 채워진">
            <a:extLst>
              <a:ext uri="{FF2B5EF4-FFF2-40B4-BE49-F238E27FC236}">
                <a16:creationId xmlns:a16="http://schemas.microsoft.com/office/drawing/2014/main" id="{6AB6BCB8-F99D-48F3-BAB1-C1DEF30F9CE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707503" y="4726417"/>
            <a:ext cx="428244" cy="42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967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6EB4C7E-8C54-4843-B7DC-735D2A67E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" y="850592"/>
            <a:ext cx="9689909" cy="57467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예약 변경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4052" y="1997086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403145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조회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변경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클릭했을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경우 나오는 화면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 내용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변경은 따로 불가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능 한 것으로 설정함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내용 변경하고자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할 경우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 후 다시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예약해야 함을 안내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이전 페이지인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조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돌아감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취소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10" y="5119668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7160" y="5328105"/>
            <a:ext cx="439615" cy="439615"/>
          </a:xfrm>
          <a:prstGeom prst="rect">
            <a:avLst/>
          </a:prstGeom>
        </p:spPr>
      </p:pic>
      <p:pic>
        <p:nvPicPr>
          <p:cNvPr id="38" name="그래픽 37" descr="배지 4 단색으로 채워진">
            <a:extLst>
              <a:ext uri="{FF2B5EF4-FFF2-40B4-BE49-F238E27FC236}">
                <a16:creationId xmlns:a16="http://schemas.microsoft.com/office/drawing/2014/main" id="{EE1B36A9-1A93-48ED-819A-0AE6B8816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61936" y="5311491"/>
            <a:ext cx="454083" cy="4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51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BB5918C-10BD-4BB1-8F9B-7B300CD6C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580"/>
            <a:ext cx="9660194" cy="5706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예약 취소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298" y="1987834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20779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조회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클릭했을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경우 나오는 화면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혹은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변경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했을 경우 나오는 화면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정보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이전 페이지인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조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회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돌아감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 취소가 진행됨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예약이 취소 됨을 알리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는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다산 리조트를 이용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해 주셔서 감사합니다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OOO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님 예약이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취소되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었습니다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.”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팝업 문구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나타남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3870" y="5289205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84167" y="5277835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820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77A98-B25D-4B00-B443-067D59698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63594"/>
            <a:ext cx="9586452" cy="55814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리조트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2533637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766229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다산 리조트를 소개할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 있는 다산 리조트만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의 홍보 문구 출력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[&gt;]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다산 리조트 홍보 문구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와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홍보 사진이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다음 페이지로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총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페이지 정도의 다산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리조트 소개 문구와 사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진 출력 예정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다산 리조트를 가장 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보여줄 수 있는 홍보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사진 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[&gt;]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다른 사진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으로 변경됨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83843" y="5326804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9959" y="2185793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97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25EC2DC-EBAD-4550-AEAD-797A2B0F2C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3593"/>
            <a:ext cx="9377329" cy="5537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객실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0046" y="1846037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576265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객실요금 안내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클릭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요금 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내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객실의 타입에 맞는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사진 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사진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클릭 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정보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넘어감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객실의 자세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한 내부 사진과 객실 정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제공 서비스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이용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안내와 같은 내용을 볼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 있음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객실의 타입에 맞는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안내 문구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적합한 인원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수가 몇 명인지에 대한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알려줌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[&gt;]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클릭 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나머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지 객실 타입인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디럭스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스위트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“, “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비즈니스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스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위트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“, “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수페리어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스위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“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정보가 있는 다음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페이지로 넘어가도록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설정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2153" y="2745836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5071072"/>
            <a:ext cx="439615" cy="439615"/>
          </a:xfrm>
          <a:prstGeom prst="rect">
            <a:avLst/>
          </a:prstGeom>
        </p:spPr>
      </p:pic>
      <p:pic>
        <p:nvPicPr>
          <p:cNvPr id="10" name="그래픽 9" descr="배지 4 단색으로 채워진">
            <a:extLst>
              <a:ext uri="{FF2B5EF4-FFF2-40B4-BE49-F238E27FC236}">
                <a16:creationId xmlns:a16="http://schemas.microsoft.com/office/drawing/2014/main" id="{3CBA7057-69DC-4891-8800-7141C2F6DA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24568" y="3984136"/>
            <a:ext cx="454083" cy="4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335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62292" y="2510571"/>
            <a:ext cx="9343697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전체페이지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로그인</a:t>
            </a:r>
            <a:r>
              <a:rPr lang="en-US" altLang="ko-KR" dirty="0"/>
              <a:t>/</a:t>
            </a:r>
            <a:r>
              <a:rPr lang="ko-KR" altLang="en-US" dirty="0"/>
              <a:t>비회원 로그인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마이페이지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서비스예약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객실예약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결제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/>
              <a:t>예약조회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r>
              <a:rPr lang="en-US" altLang="ko-KR" dirty="0"/>
              <a:t>/</a:t>
            </a:r>
            <a:r>
              <a:rPr lang="ko-KR" altLang="en-US" dirty="0"/>
              <a:t>취소</a:t>
            </a:r>
            <a:endParaRPr lang="en-US" altLang="ko-KR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/>
              <a:t>리조트 안내</a:t>
            </a: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3108960" y="2763520"/>
            <a:ext cx="7112000" cy="2032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4094480" y="3220720"/>
            <a:ext cx="6126480" cy="3048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2870900" y="3657600"/>
            <a:ext cx="7350060" cy="3048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108960" y="4035986"/>
            <a:ext cx="7112000" cy="45103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870900" y="4461855"/>
            <a:ext cx="7350060" cy="29247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989930" y="4857244"/>
            <a:ext cx="7231030" cy="1462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318625" y="5250253"/>
            <a:ext cx="7902335" cy="1462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812890" y="5643262"/>
            <a:ext cx="6408070" cy="15858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 flipV="1">
            <a:off x="3108960" y="6053275"/>
            <a:ext cx="7112000" cy="1101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559744" y="2578854"/>
            <a:ext cx="47752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4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6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7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10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1315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18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4197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2D7A0AD-05B8-4558-8CA9-E82E6932E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4" y="874621"/>
            <a:ext cx="9647043" cy="5975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객실 요금 안내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49701" y="1845015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46919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이전페이지로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클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릭 시 이전의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소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로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돌아감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소개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객실요금 안내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버튼을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클릭했을 경우 나오는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객실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타입별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성수기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비성수기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평일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주말에 따른 가격표를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볼 수 있음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성수기일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경우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+5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만원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주말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공휴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일 포함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일 경우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+5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만원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으로 계산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요금에 대한 부가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정보 안내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1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박 기준 가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격이라는 것과 성수기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 대한 정보를 알 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있음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9309" y="2707782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4744" y="5763571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9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DC9D6E3-5D70-49C4-9E67-8937FCF12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92"/>
            <a:ext cx="9587794" cy="58469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객실 정보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201548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51747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소개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의 사진을 클릭하면 나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오는 객실에 대한 정보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객실 타입 별 정보를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확인할 수 있음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체크인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체크아웃 시간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과 기준 인원 및 최대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인원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객실 구성과 면적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수에 대한 정보를 확인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객실에 제공되는 서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비스에 대한 정보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" y="2260271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0" y="4192063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01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F3DB11-8B73-40D2-BAAC-0D027CE98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3592"/>
            <a:ext cx="9756359" cy="5616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연회장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484" y="1889647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3272992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 소개하는 홍보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사진 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 홍보 문구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연회장의 경우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전화 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약 또는 방문 예약만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가능하다고 설정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따라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서 이에 대한 안내 및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리조트 번호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6" y="4976378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2324" y="5949434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592DB2-6285-44D3-9C1D-D87E48C35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863591"/>
            <a:ext cx="9615400" cy="56049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연회장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8269" y="954215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036782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0.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앞의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 소개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페이지에서 아래로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스크롤 할 경우 나오는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연회장에 대한 정보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 요금안내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]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버튼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클릭 시 각 연회장 별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대실 금액에 대한 정보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연회장 별 사진 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연회장에 대한 정보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위치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수용 인원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면적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6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타입의 연회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장이 각각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3/3/3/3/4/4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씩 총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20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있다고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가정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 페이지에서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아래로 스크롤 할 경우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나머지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개 타입에 대한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연회장 정보도 확인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9575" y="1978191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72324" y="4451565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49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3018A06-1F63-451B-9C54-88972ACF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89"/>
            <a:ext cx="9736227" cy="56275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편의시설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578" y="2355572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86885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편의시설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를 통해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리조트 내의 편의시설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 대한 정보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편의시설 탭을 클릭 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시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현재는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슈퍼마켓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), 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사진과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3,4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의 문구가 각 편의시설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 알맞게 변경됨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(ex.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수영장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탭 클릭 시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수영장에 대한 안내 정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보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편의시설 소개 사진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편의시설에 대한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안내 문구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편의시설의 위치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운영 시간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문의 전화와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같은 부가 정보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1689" y="3107080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5439" y="2975868"/>
            <a:ext cx="439615" cy="439615"/>
          </a:xfrm>
          <a:prstGeom prst="rect">
            <a:avLst/>
          </a:prstGeom>
        </p:spPr>
      </p:pic>
      <p:pic>
        <p:nvPicPr>
          <p:cNvPr id="10" name="그래픽 9" descr="배지 4 단색으로 채워진">
            <a:extLst>
              <a:ext uri="{FF2B5EF4-FFF2-40B4-BE49-F238E27FC236}">
                <a16:creationId xmlns:a16="http://schemas.microsoft.com/office/drawing/2014/main" id="{BB2CF7AF-4EE9-44B4-A1A4-8A5753FEA0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51163" y="5158181"/>
            <a:ext cx="454083" cy="4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41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5158E1-C815-4C0C-AFF5-FC58A7739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88"/>
            <a:ext cx="9816776" cy="5733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 err="1">
                <a:solidFill>
                  <a:srgbClr val="002060"/>
                </a:solidFill>
              </a:rPr>
              <a:t>다이닝</a:t>
            </a:r>
            <a:r>
              <a:rPr lang="ko-KR" altLang="en-US" sz="2200" dirty="0">
                <a:solidFill>
                  <a:srgbClr val="002060"/>
                </a:solidFill>
              </a:rPr>
              <a:t>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9006" y="2443455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854160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를 통해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리조트 내의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다이닝에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대한 정보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탭을 클릭 시 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현재는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중식당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사진과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3,4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문구가 각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다이닝에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알맞게 변경됨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소개 사진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다이닝에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대한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안내 문구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4.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</a:t>
                      </a:r>
                      <a:r>
                        <a:rPr lang="ko-KR" altLang="en-US" dirty="0" err="1">
                          <a:solidFill>
                            <a:sysClr val="windowText" lastClr="000000"/>
                          </a:solidFill>
                        </a:rPr>
                        <a:t>다이닝의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 위치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이용 가능한 시간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문의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전화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대표 메뉴 및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가격과 같은 부가 정보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  <a:endParaRPr lang="ko-KR" alt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7949" y="3129658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89808" y="3118288"/>
            <a:ext cx="439615" cy="439615"/>
          </a:xfrm>
          <a:prstGeom prst="rect">
            <a:avLst/>
          </a:prstGeom>
        </p:spPr>
      </p:pic>
      <p:pic>
        <p:nvPicPr>
          <p:cNvPr id="10" name="그래픽 9" descr="배지 4 단색으로 채워진">
            <a:extLst>
              <a:ext uri="{FF2B5EF4-FFF2-40B4-BE49-F238E27FC236}">
                <a16:creationId xmlns:a16="http://schemas.microsoft.com/office/drawing/2014/main" id="{F8B30B24-5A8F-4B2D-A7EC-8A4B917B21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96000" y="5124314"/>
            <a:ext cx="454083" cy="4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74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831497-5B47-4E77-9D14-3678DC7D1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3590"/>
            <a:ext cx="9816773" cy="56388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5C7E47-84E0-4F8E-ADD3-9C0C74551782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리조트 안내 </a:t>
            </a:r>
            <a:r>
              <a:rPr lang="en-US" altLang="ko-KR" sz="2200" dirty="0">
                <a:solidFill>
                  <a:srgbClr val="002060"/>
                </a:solidFill>
              </a:rPr>
              <a:t>– </a:t>
            </a:r>
            <a:r>
              <a:rPr lang="ko-KR" altLang="en-US" sz="2200" dirty="0">
                <a:solidFill>
                  <a:srgbClr val="002060"/>
                </a:solidFill>
              </a:rPr>
              <a:t>서비스 소개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  <p:pic>
        <p:nvPicPr>
          <p:cNvPr id="27" name="그래픽 26" descr="배지 1 단색으로 채워진">
            <a:extLst>
              <a:ext uri="{FF2B5EF4-FFF2-40B4-BE49-F238E27FC236}">
                <a16:creationId xmlns:a16="http://schemas.microsoft.com/office/drawing/2014/main" id="{99883535-E8C3-4583-A9E5-3477C531A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8375" y="2372569"/>
            <a:ext cx="428244" cy="428244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8E1AB925-DFA7-4A3B-9590-CE1592AA3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064365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1. [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서비스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UI]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를 통해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리조트 내의 서비스에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대한 정보 확인 가능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서비스 탭을 클릭 시  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(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현재는 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‘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수원화성 투어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’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탭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), 2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문구와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3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번의 사진이 각 서비스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에 알맞게 변경됨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2.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서비스에 대한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안내 문구 표시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3.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각 서비스 소개 사진 </a:t>
                      </a: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   </a:t>
                      </a:r>
                      <a:r>
                        <a:rPr lang="ko-KR" altLang="en-US" dirty="0">
                          <a:solidFill>
                            <a:sysClr val="windowText" lastClr="000000"/>
                          </a:solidFill>
                        </a:rPr>
                        <a:t>첨부</a:t>
                      </a:r>
                      <a:r>
                        <a:rPr lang="en-US" altLang="ko-KR" dirty="0">
                          <a:solidFill>
                            <a:sysClr val="windowText" lastClr="000000"/>
                          </a:solidFill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34" name="그래픽 33" descr="배지 단색으로 채워진">
            <a:extLst>
              <a:ext uri="{FF2B5EF4-FFF2-40B4-BE49-F238E27FC236}">
                <a16:creationId xmlns:a16="http://schemas.microsoft.com/office/drawing/2014/main" id="{AFE5E176-61C5-4AF6-9581-814468F21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882" y="3155599"/>
            <a:ext cx="428245" cy="428245"/>
          </a:xfrm>
          <a:prstGeom prst="rect">
            <a:avLst/>
          </a:prstGeom>
        </p:spPr>
      </p:pic>
      <p:pic>
        <p:nvPicPr>
          <p:cNvPr id="36" name="그래픽 35" descr="배지 3 단색으로 채워진">
            <a:extLst>
              <a:ext uri="{FF2B5EF4-FFF2-40B4-BE49-F238E27FC236}">
                <a16:creationId xmlns:a16="http://schemas.microsoft.com/office/drawing/2014/main" id="{AD127DC3-A409-4E07-BE9B-47B06C38F0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4706" y="3031339"/>
            <a:ext cx="439615" cy="4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93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42D73F9-26F3-E04D-8357-2D6B0A452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335729" cy="5298090"/>
          </a:xfrm>
          <a:prstGeom prst="rect">
            <a:avLst/>
          </a:prstGeom>
        </p:spPr>
      </p:pic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3</a:t>
            </a:fld>
            <a:endParaRPr lang="ko-KR" altLang="en-US"/>
          </a:p>
        </p:txBody>
      </p:sp>
      <p:graphicFrame>
        <p:nvGraphicFramePr>
          <p:cNvPr id="27" name="표 28">
            <a:extLst>
              <a:ext uri="{FF2B5EF4-FFF2-40B4-BE49-F238E27FC236}">
                <a16:creationId xmlns:a16="http://schemas.microsoft.com/office/drawing/2014/main" id="{B6D6FB02-B9BA-EE46-B709-3096E5BFC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458959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로그인 페이지로 이동해 회원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비회원 로그인 선택 가능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로그인 후  로그인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회원가입 </a:t>
                      </a:r>
                      <a:r>
                        <a:rPr kumimoji="1" lang="en-US" altLang="ko-KR" dirty="0"/>
                        <a:t>UI</a:t>
                      </a:r>
                      <a:r>
                        <a:rPr kumimoji="1" lang="ko-KR" altLang="en-US" dirty="0"/>
                        <a:t>가 로그아웃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 err="1"/>
                        <a:t>마이페이지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UI</a:t>
                      </a:r>
                      <a:r>
                        <a:rPr kumimoji="1" lang="ko-KR" altLang="en-US" dirty="0"/>
                        <a:t>로 변경 출력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 회원가입 페이지로 이동</a:t>
                      </a:r>
                      <a:endParaRPr kumimoji="1"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ko-KR" altLang="en-US" dirty="0" err="1"/>
                        <a:t>객실예약</a:t>
                      </a:r>
                      <a:r>
                        <a:rPr kumimoji="1" lang="ko-KR" altLang="en-US" dirty="0"/>
                        <a:t> 페이지로 이동</a:t>
                      </a:r>
                      <a:endParaRPr kumimoji="1" lang="en-US" altLang="ko-KR" dirty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dirty="0"/>
                        <a:t>4.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ko-KR" altLang="en-US" dirty="0" err="1"/>
                        <a:t>서비스예약</a:t>
                      </a:r>
                      <a:r>
                        <a:rPr kumimoji="1" lang="ko-KR" altLang="en-US" dirty="0"/>
                        <a:t>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5.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ko-KR" altLang="en-US" dirty="0" err="1"/>
                        <a:t>예약조회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변경</a:t>
                      </a:r>
                      <a:r>
                        <a:rPr kumimoji="1" lang="en-US" altLang="ko-KR" dirty="0"/>
                        <a:t>/</a:t>
                      </a:r>
                      <a:r>
                        <a:rPr kumimoji="1" lang="ko-KR" altLang="en-US" dirty="0"/>
                        <a:t>취소 페이지로 이동 후 회원가입 여부에 따라 정보 입력 후 조회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6.</a:t>
                      </a:r>
                      <a:r>
                        <a:rPr kumimoji="1" lang="ko-KR" altLang="en-US" dirty="0"/>
                        <a:t>리조트 안내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7.</a:t>
                      </a:r>
                      <a:r>
                        <a:rPr kumimoji="1" lang="ko-KR" altLang="en-US" dirty="0"/>
                        <a:t>리조트 소식 페이지로 이동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리조트 뉴스와 </a:t>
                      </a:r>
                      <a:r>
                        <a:rPr kumimoji="1" lang="ko-KR" altLang="en-US" dirty="0" err="1"/>
                        <a:t>안내도를</a:t>
                      </a:r>
                      <a:r>
                        <a:rPr kumimoji="1" lang="ko-KR" altLang="en-US" dirty="0"/>
                        <a:t> 표시하는 배너 노출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7.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FAQ, </a:t>
                      </a:r>
                      <a:r>
                        <a:rPr kumimoji="1" lang="ko-KR" altLang="en-US" dirty="0"/>
                        <a:t>분실물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고객의 소리 페이지로 이동</a:t>
                      </a:r>
                      <a:endParaRPr kumimoji="1" lang="en-US" altLang="ko-KR" dirty="0"/>
                    </a:p>
                    <a:p>
                      <a:pPr marL="0" algn="l" defTabSz="914400" rtl="0" eaLnBrk="1" latinLnBrk="1" hangingPunct="1"/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UI</a:t>
                      </a:r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로 넘어감</a:t>
                      </a:r>
                      <a:r>
                        <a:rPr lang="en-US" altLang="ko-KR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pic>
        <p:nvPicPr>
          <p:cNvPr id="29" name="그래픽 28" descr="배지 1 단색으로 채워진">
            <a:extLst>
              <a:ext uri="{FF2B5EF4-FFF2-40B4-BE49-F238E27FC236}">
                <a16:creationId xmlns:a16="http://schemas.microsoft.com/office/drawing/2014/main" id="{31114D80-E944-664E-9858-17932E735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6980" y="669177"/>
            <a:ext cx="428244" cy="428244"/>
          </a:xfrm>
          <a:prstGeom prst="rect">
            <a:avLst/>
          </a:prstGeom>
        </p:spPr>
      </p:pic>
      <p:pic>
        <p:nvPicPr>
          <p:cNvPr id="33" name="그래픽 32" descr="배지 단색으로 채워진">
            <a:extLst>
              <a:ext uri="{FF2B5EF4-FFF2-40B4-BE49-F238E27FC236}">
                <a16:creationId xmlns:a16="http://schemas.microsoft.com/office/drawing/2014/main" id="{F794870B-8D49-5F4E-85FE-5CB292BAB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6000" y="669176"/>
            <a:ext cx="428245" cy="428245"/>
          </a:xfrm>
          <a:prstGeom prst="rect">
            <a:avLst/>
          </a:prstGeom>
        </p:spPr>
      </p:pic>
      <p:pic>
        <p:nvPicPr>
          <p:cNvPr id="34" name="그래픽 33" descr="배지 3 단색으로 채워진">
            <a:extLst>
              <a:ext uri="{FF2B5EF4-FFF2-40B4-BE49-F238E27FC236}">
                <a16:creationId xmlns:a16="http://schemas.microsoft.com/office/drawing/2014/main" id="{407C252F-2926-A448-88F9-2E8C7E907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47364" y="1459296"/>
            <a:ext cx="439615" cy="439615"/>
          </a:xfrm>
          <a:prstGeom prst="rect">
            <a:avLst/>
          </a:prstGeom>
        </p:spPr>
      </p:pic>
      <p:pic>
        <p:nvPicPr>
          <p:cNvPr id="35" name="그래픽 34" descr="배지 4 단색으로 채워진">
            <a:extLst>
              <a:ext uri="{FF2B5EF4-FFF2-40B4-BE49-F238E27FC236}">
                <a16:creationId xmlns:a16="http://schemas.microsoft.com/office/drawing/2014/main" id="{520E61D6-6FE0-5E46-9FEB-73BE89ABF6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52710" y="1742288"/>
            <a:ext cx="454083" cy="454083"/>
          </a:xfrm>
          <a:prstGeom prst="rect">
            <a:avLst/>
          </a:prstGeom>
        </p:spPr>
      </p:pic>
      <p:pic>
        <p:nvPicPr>
          <p:cNvPr id="36" name="그래픽 35" descr="배지 5 단색으로 채워진">
            <a:extLst>
              <a:ext uri="{FF2B5EF4-FFF2-40B4-BE49-F238E27FC236}">
                <a16:creationId xmlns:a16="http://schemas.microsoft.com/office/drawing/2014/main" id="{8A57C763-6927-E84F-929C-457E55481B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20208" y="2317391"/>
            <a:ext cx="455258" cy="455258"/>
          </a:xfrm>
          <a:prstGeom prst="rect">
            <a:avLst/>
          </a:prstGeom>
        </p:spPr>
      </p:pic>
      <p:pic>
        <p:nvPicPr>
          <p:cNvPr id="37" name="그래픽 36" descr="배지 6 단색으로 채워진">
            <a:extLst>
              <a:ext uri="{FF2B5EF4-FFF2-40B4-BE49-F238E27FC236}">
                <a16:creationId xmlns:a16="http://schemas.microsoft.com/office/drawing/2014/main" id="{918D66F5-373B-2748-9DDD-BB0F913929C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48649" y="1149095"/>
            <a:ext cx="428127" cy="428127"/>
          </a:xfrm>
          <a:prstGeom prst="rect">
            <a:avLst/>
          </a:prstGeom>
        </p:spPr>
      </p:pic>
      <p:pic>
        <p:nvPicPr>
          <p:cNvPr id="38" name="그래픽 37" descr="배지 7 단색으로 채워진">
            <a:extLst>
              <a:ext uri="{FF2B5EF4-FFF2-40B4-BE49-F238E27FC236}">
                <a16:creationId xmlns:a16="http://schemas.microsoft.com/office/drawing/2014/main" id="{98C7A650-81F9-6248-9E85-FDAF9DA864B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4044" y="1145987"/>
            <a:ext cx="428244" cy="428244"/>
          </a:xfrm>
          <a:prstGeom prst="rect">
            <a:avLst/>
          </a:prstGeom>
        </p:spPr>
      </p:pic>
      <p:pic>
        <p:nvPicPr>
          <p:cNvPr id="39" name="그래픽 38" descr="배지 8 단색으로 채워진">
            <a:extLst>
              <a:ext uri="{FF2B5EF4-FFF2-40B4-BE49-F238E27FC236}">
                <a16:creationId xmlns:a16="http://schemas.microsoft.com/office/drawing/2014/main" id="{434A9C74-5EE4-9C4A-B208-50537066E0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90372" y="1145987"/>
            <a:ext cx="439615" cy="439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B086AB4-6A44-B349-9808-FFE96674BC76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전체 페이지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6241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8753A79-9EBC-FA49-BE3E-A92DA5B94E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" y="798489"/>
            <a:ext cx="9355727" cy="5262597"/>
          </a:xfrm>
          <a:prstGeom prst="rect">
            <a:avLst/>
          </a:prstGeom>
        </p:spPr>
      </p:pic>
      <p:graphicFrame>
        <p:nvGraphicFramePr>
          <p:cNvPr id="33" name="표 28">
            <a:extLst>
              <a:ext uri="{FF2B5EF4-FFF2-40B4-BE49-F238E27FC236}">
                <a16:creationId xmlns:a16="http://schemas.microsoft.com/office/drawing/2014/main" id="{ECE0CD88-50B8-8248-8848-912FA13BDF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766101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아이디와 패스워드 </a:t>
                      </a:r>
                      <a:r>
                        <a:rPr kumimoji="1" lang="ko-KR" altLang="en-US" dirty="0" err="1"/>
                        <a:t>확인시</a:t>
                      </a:r>
                      <a:r>
                        <a:rPr kumimoji="1" lang="ko-KR" altLang="en-US" dirty="0"/>
                        <a:t> 초기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추후 아이디 </a:t>
                      </a:r>
                      <a:r>
                        <a:rPr kumimoji="1" lang="ko-KR" altLang="en-US" dirty="0" err="1"/>
                        <a:t>입력창에</a:t>
                      </a:r>
                      <a:r>
                        <a:rPr kumimoji="1" lang="ko-KR" altLang="en-US" dirty="0"/>
                        <a:t> 아이디 입력된 상태로 출력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회원가입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4.</a:t>
                      </a:r>
                      <a:r>
                        <a:rPr kumimoji="1" lang="ko-KR" altLang="en-US" dirty="0"/>
                        <a:t> 회원정보 찾기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5.</a:t>
                      </a:r>
                      <a:r>
                        <a:rPr kumimoji="1" lang="ko-KR" altLang="en-US" dirty="0"/>
                        <a:t>회원정보 찾기 페이지로 이동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6.</a:t>
                      </a:r>
                      <a:r>
                        <a:rPr kumimoji="1" lang="ko-KR" altLang="en-US" dirty="0"/>
                        <a:t> 개인정보 수집에 동의하는 체크박스 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7.</a:t>
                      </a:r>
                      <a:r>
                        <a:rPr kumimoji="1" lang="ko-KR" altLang="en-US" dirty="0"/>
                        <a:t> 로그인 </a:t>
                      </a:r>
                      <a:r>
                        <a:rPr kumimoji="1" lang="ko-KR" altLang="en-US" dirty="0" err="1"/>
                        <a:t>성공시</a:t>
                      </a:r>
                      <a:r>
                        <a:rPr kumimoji="1" lang="ko-KR" altLang="en-US" dirty="0"/>
                        <a:t> 초기 화면으로 이동</a:t>
                      </a:r>
                      <a:endParaRPr kumimoji="1"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34" name="슬라이드 번호 개체 틀 30">
            <a:extLst>
              <a:ext uri="{FF2B5EF4-FFF2-40B4-BE49-F238E27FC236}">
                <a16:creationId xmlns:a16="http://schemas.microsoft.com/office/drawing/2014/main" id="{523EBA74-E557-4B46-AEE5-206EAC58D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35" name="그래픽 34" descr="배지 1 단색으로 채워진">
            <a:extLst>
              <a:ext uri="{FF2B5EF4-FFF2-40B4-BE49-F238E27FC236}">
                <a16:creationId xmlns:a16="http://schemas.microsoft.com/office/drawing/2014/main" id="{2643F3D6-F72F-C744-9732-D19131332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9478" y="4134579"/>
            <a:ext cx="428244" cy="428244"/>
          </a:xfrm>
          <a:prstGeom prst="rect">
            <a:avLst/>
          </a:prstGeom>
        </p:spPr>
      </p:pic>
      <p:pic>
        <p:nvPicPr>
          <p:cNvPr id="36" name="그래픽 35" descr="배지 단색으로 채워진">
            <a:extLst>
              <a:ext uri="{FF2B5EF4-FFF2-40B4-BE49-F238E27FC236}">
                <a16:creationId xmlns:a16="http://schemas.microsoft.com/office/drawing/2014/main" id="{0746BC74-E30D-7C43-829B-AE8D78C11E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3929" y="5097042"/>
            <a:ext cx="428245" cy="428245"/>
          </a:xfrm>
          <a:prstGeom prst="rect">
            <a:avLst/>
          </a:prstGeom>
        </p:spPr>
      </p:pic>
      <p:pic>
        <p:nvPicPr>
          <p:cNvPr id="37" name="그래픽 36" descr="배지 3 단색으로 채워진">
            <a:extLst>
              <a:ext uri="{FF2B5EF4-FFF2-40B4-BE49-F238E27FC236}">
                <a16:creationId xmlns:a16="http://schemas.microsoft.com/office/drawing/2014/main" id="{B6E47394-9831-6A4C-BB9D-A622EF349E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81153" y="5136145"/>
            <a:ext cx="439615" cy="439615"/>
          </a:xfrm>
          <a:prstGeom prst="rect">
            <a:avLst/>
          </a:prstGeom>
        </p:spPr>
      </p:pic>
      <p:pic>
        <p:nvPicPr>
          <p:cNvPr id="38" name="그래픽 37" descr="배지 4 단색으로 채워진">
            <a:extLst>
              <a:ext uri="{FF2B5EF4-FFF2-40B4-BE49-F238E27FC236}">
                <a16:creationId xmlns:a16="http://schemas.microsoft.com/office/drawing/2014/main" id="{457A1032-CAAF-8047-A0D6-F35197770D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8816" y="5121677"/>
            <a:ext cx="454083" cy="454083"/>
          </a:xfrm>
          <a:prstGeom prst="rect">
            <a:avLst/>
          </a:prstGeom>
        </p:spPr>
      </p:pic>
      <p:pic>
        <p:nvPicPr>
          <p:cNvPr id="39" name="그래픽 38" descr="배지 5 단색으로 채워진">
            <a:extLst>
              <a:ext uri="{FF2B5EF4-FFF2-40B4-BE49-F238E27FC236}">
                <a16:creationId xmlns:a16="http://schemas.microsoft.com/office/drawing/2014/main" id="{AA2B5154-8F12-B94A-96AE-DF1E04CA0E6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16355" y="5120502"/>
            <a:ext cx="455258" cy="455258"/>
          </a:xfrm>
          <a:prstGeom prst="rect">
            <a:avLst/>
          </a:prstGeom>
        </p:spPr>
      </p:pic>
      <p:pic>
        <p:nvPicPr>
          <p:cNvPr id="40" name="그래픽 39" descr="배지 6 단색으로 채워진">
            <a:extLst>
              <a:ext uri="{FF2B5EF4-FFF2-40B4-BE49-F238E27FC236}">
                <a16:creationId xmlns:a16="http://schemas.microsoft.com/office/drawing/2014/main" id="{4BC47520-B888-4F49-854D-70FF35AD16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41134" y="4664391"/>
            <a:ext cx="428127" cy="428127"/>
          </a:xfrm>
          <a:prstGeom prst="rect">
            <a:avLst/>
          </a:prstGeom>
        </p:spPr>
      </p:pic>
      <p:pic>
        <p:nvPicPr>
          <p:cNvPr id="41" name="그래픽 40" descr="배지 7 단색으로 채워진">
            <a:extLst>
              <a:ext uri="{FF2B5EF4-FFF2-40B4-BE49-F238E27FC236}">
                <a16:creationId xmlns:a16="http://schemas.microsoft.com/office/drawing/2014/main" id="{0C9671A0-3E63-4347-878F-AF9EE9A6E8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88735" y="4015681"/>
            <a:ext cx="428244" cy="428244"/>
          </a:xfrm>
          <a:prstGeom prst="rect">
            <a:avLst/>
          </a:prstGeom>
        </p:spPr>
      </p:pic>
      <p:pic>
        <p:nvPicPr>
          <p:cNvPr id="42" name="그래픽 41" descr="배지 8 단색으로 채워진">
            <a:extLst>
              <a:ext uri="{FF2B5EF4-FFF2-40B4-BE49-F238E27FC236}">
                <a16:creationId xmlns:a16="http://schemas.microsoft.com/office/drawing/2014/main" id="{D47CC015-A9CA-644E-8D02-44E81A75E8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744038" y="5062800"/>
            <a:ext cx="439615" cy="4396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01EDE71-4864-334E-A090-8553C4AF90A7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로그인</a:t>
            </a:r>
            <a:r>
              <a:rPr lang="en-US" altLang="ko-KR" sz="2200" dirty="0">
                <a:solidFill>
                  <a:srgbClr val="002060"/>
                </a:solidFill>
              </a:rPr>
              <a:t>/</a:t>
            </a:r>
            <a:r>
              <a:rPr lang="ko-KR" altLang="en-US" sz="2200" dirty="0">
                <a:solidFill>
                  <a:srgbClr val="002060"/>
                </a:solidFill>
              </a:rPr>
              <a:t>비회원 로그인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356839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349B623-03D1-434E-9E17-ED9B41F3B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5" y="900953"/>
            <a:ext cx="8377518" cy="5957046"/>
          </a:xfrm>
          <a:prstGeom prst="rect">
            <a:avLst/>
          </a:prstGeom>
        </p:spPr>
      </p:pic>
      <p:graphicFrame>
        <p:nvGraphicFramePr>
          <p:cNvPr id="46" name="표 28">
            <a:extLst>
              <a:ext uri="{FF2B5EF4-FFF2-40B4-BE49-F238E27FC236}">
                <a16:creationId xmlns:a16="http://schemas.microsoft.com/office/drawing/2014/main" id="{A7DD1FBC-D452-0F4D-9DE5-164162265C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217884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입력된 이메일을 </a:t>
                      </a:r>
                      <a:r>
                        <a:rPr kumimoji="1" lang="ko-KR" altLang="en-US" dirty="0" err="1"/>
                        <a:t>중복여부</a:t>
                      </a:r>
                      <a:r>
                        <a:rPr kumimoji="1" lang="ko-KR" altLang="en-US" dirty="0"/>
                        <a:t> 확인하는 입력란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비밀번호가 규칙을 준수하는지 확인하는 입력란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 모든 칸이 입력되고 조건을 만족했을 시 회원가입 성공 페이지로 이동</a:t>
                      </a:r>
                      <a:endParaRPr kumimoji="1"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47" name="슬라이드 번호 개체 틀 30">
            <a:extLst>
              <a:ext uri="{FF2B5EF4-FFF2-40B4-BE49-F238E27FC236}">
                <a16:creationId xmlns:a16="http://schemas.microsoft.com/office/drawing/2014/main" id="{0C05CE2F-2658-E741-8435-B0481DEF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48" name="그래픽 47" descr="배지 1 단색으로 채워진">
            <a:extLst>
              <a:ext uri="{FF2B5EF4-FFF2-40B4-BE49-F238E27FC236}">
                <a16:creationId xmlns:a16="http://schemas.microsoft.com/office/drawing/2014/main" id="{DFE8145E-EC01-8841-89B7-20B1EEE61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9910" y="1928859"/>
            <a:ext cx="428244" cy="428244"/>
          </a:xfrm>
          <a:prstGeom prst="rect">
            <a:avLst/>
          </a:prstGeom>
        </p:spPr>
      </p:pic>
      <p:pic>
        <p:nvPicPr>
          <p:cNvPr id="49" name="그래픽 48" descr="배지 단색으로 채워진">
            <a:extLst>
              <a:ext uri="{FF2B5EF4-FFF2-40B4-BE49-F238E27FC236}">
                <a16:creationId xmlns:a16="http://schemas.microsoft.com/office/drawing/2014/main" id="{542E0009-5C8F-C042-9DBE-D7A28264F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9909" y="2357103"/>
            <a:ext cx="428245" cy="428245"/>
          </a:xfrm>
          <a:prstGeom prst="rect">
            <a:avLst/>
          </a:prstGeom>
        </p:spPr>
      </p:pic>
      <p:pic>
        <p:nvPicPr>
          <p:cNvPr id="50" name="그래픽 49" descr="배지 3 단색으로 채워진">
            <a:extLst>
              <a:ext uri="{FF2B5EF4-FFF2-40B4-BE49-F238E27FC236}">
                <a16:creationId xmlns:a16="http://schemas.microsoft.com/office/drawing/2014/main" id="{8A7EBF1F-84DA-E447-ACE3-F11BADB6D0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58229" y="5903258"/>
            <a:ext cx="439615" cy="439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AB173E-CAD0-6745-94C2-94720FDDDE4D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회원가입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65866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EB9E80-C1C0-AA43-9529-FCBBD6BDC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3034"/>
            <a:ext cx="9292731" cy="5620871"/>
          </a:xfrm>
          <a:prstGeom prst="rect">
            <a:avLst/>
          </a:prstGeom>
        </p:spPr>
      </p:pic>
      <p:graphicFrame>
        <p:nvGraphicFramePr>
          <p:cNvPr id="30" name="표 28">
            <a:extLst>
              <a:ext uri="{FF2B5EF4-FFF2-40B4-BE49-F238E27FC236}">
                <a16:creationId xmlns:a16="http://schemas.microsoft.com/office/drawing/2014/main" id="{7C023510-9162-C246-A41B-919F05BB9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411020"/>
              </p:ext>
            </p:extLst>
          </p:nvPr>
        </p:nvGraphicFramePr>
        <p:xfrm>
          <a:off x="9335729" y="7701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회원정보 수정 페이지로 이동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아이디와 비밀번호 변경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비밀번호 변경 페이지로 이동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현재 비밀번호와 새로운 비밀번호 입력 후 변경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회원탈퇴 페이지로 이동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유의사항 체크박스에 체크 후 회원탈퇴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5.</a:t>
                      </a:r>
                      <a:r>
                        <a:rPr kumimoji="1" lang="ko-KR" altLang="en-US" dirty="0"/>
                        <a:t>예약 내역 페이지로 이동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예약 내역 출력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6.</a:t>
                      </a:r>
                      <a:r>
                        <a:rPr kumimoji="1" lang="ko-KR" altLang="en-US" dirty="0"/>
                        <a:t> 보유 포인트 액수를 출력</a:t>
                      </a:r>
                      <a:endParaRPr lang="ko-KR" altLang="en-US" sz="18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31" name="슬라이드 번호 개체 틀 30">
            <a:extLst>
              <a:ext uri="{FF2B5EF4-FFF2-40B4-BE49-F238E27FC236}">
                <a16:creationId xmlns:a16="http://schemas.microsoft.com/office/drawing/2014/main" id="{DBE06C3E-393D-FB4B-9307-A8ECF028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32" name="그래픽 31" descr="배지 1 단색으로 채워진">
            <a:extLst>
              <a:ext uri="{FF2B5EF4-FFF2-40B4-BE49-F238E27FC236}">
                <a16:creationId xmlns:a16="http://schemas.microsoft.com/office/drawing/2014/main" id="{5E67927F-78C6-1A49-AA22-C42F9F5D9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6456" y="2954625"/>
            <a:ext cx="428244" cy="428244"/>
          </a:xfrm>
          <a:prstGeom prst="rect">
            <a:avLst/>
          </a:prstGeom>
        </p:spPr>
      </p:pic>
      <p:pic>
        <p:nvPicPr>
          <p:cNvPr id="33" name="그래픽 32" descr="배지 단색으로 채워진">
            <a:extLst>
              <a:ext uri="{FF2B5EF4-FFF2-40B4-BE49-F238E27FC236}">
                <a16:creationId xmlns:a16="http://schemas.microsoft.com/office/drawing/2014/main" id="{62BCC2C1-C346-FF49-81EC-2DF7DA9B9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9473" y="2954624"/>
            <a:ext cx="428245" cy="428245"/>
          </a:xfrm>
          <a:prstGeom prst="rect">
            <a:avLst/>
          </a:prstGeom>
        </p:spPr>
      </p:pic>
      <p:pic>
        <p:nvPicPr>
          <p:cNvPr id="34" name="그래픽 33" descr="배지 3 단색으로 채워진">
            <a:extLst>
              <a:ext uri="{FF2B5EF4-FFF2-40B4-BE49-F238E27FC236}">
                <a16:creationId xmlns:a16="http://schemas.microsoft.com/office/drawing/2014/main" id="{994D4279-5DF5-3E4B-BBC6-D971E2940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14639" y="2948938"/>
            <a:ext cx="439615" cy="439615"/>
          </a:xfrm>
          <a:prstGeom prst="rect">
            <a:avLst/>
          </a:prstGeom>
        </p:spPr>
      </p:pic>
      <p:pic>
        <p:nvPicPr>
          <p:cNvPr id="35" name="그래픽 34" descr="배지 4 단색으로 채워진">
            <a:extLst>
              <a:ext uri="{FF2B5EF4-FFF2-40B4-BE49-F238E27FC236}">
                <a16:creationId xmlns:a16="http://schemas.microsoft.com/office/drawing/2014/main" id="{B02688F9-A44F-4C48-9425-DB8CAAB180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28920" y="4050401"/>
            <a:ext cx="454083" cy="454083"/>
          </a:xfrm>
          <a:prstGeom prst="rect">
            <a:avLst/>
          </a:prstGeom>
        </p:spPr>
      </p:pic>
      <p:pic>
        <p:nvPicPr>
          <p:cNvPr id="36" name="그래픽 35" descr="배지 5 단색으로 채워진">
            <a:extLst>
              <a:ext uri="{FF2B5EF4-FFF2-40B4-BE49-F238E27FC236}">
                <a16:creationId xmlns:a16="http://schemas.microsoft.com/office/drawing/2014/main" id="{BBA2F5B5-0821-6143-8578-830BC20B46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53458" y="4025051"/>
            <a:ext cx="455258" cy="4552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60D8DB-1D0D-F84E-BD24-30AA9D3F5354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solidFill>
                  <a:srgbClr val="002060"/>
                </a:solidFill>
              </a:rPr>
              <a:t>마이페이지</a:t>
            </a:r>
            <a:r>
              <a:rPr lang="ko-KR" altLang="en-US" sz="2200" dirty="0">
                <a:solidFill>
                  <a:srgbClr val="002060"/>
                </a:solidFill>
              </a:rPr>
              <a:t>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37768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3C20A-FB77-E946-91F6-3F8432CE5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" y="1087485"/>
            <a:ext cx="9314339" cy="5220973"/>
          </a:xfrm>
          <a:prstGeom prst="rect">
            <a:avLst/>
          </a:prstGeom>
        </p:spPr>
      </p:pic>
      <p:graphicFrame>
        <p:nvGraphicFramePr>
          <p:cNvPr id="47" name="표 28">
            <a:extLst>
              <a:ext uri="{FF2B5EF4-FFF2-40B4-BE49-F238E27FC236}">
                <a16:creationId xmlns:a16="http://schemas.microsoft.com/office/drawing/2014/main" id="{6500184F-B470-824A-A78C-47899184A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057414"/>
              </p:ext>
            </p:extLst>
          </p:nvPr>
        </p:nvGraphicFramePr>
        <p:xfrm>
          <a:off x="9335729" y="-5178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 달력에서 날짜 </a:t>
                      </a:r>
                      <a:r>
                        <a:rPr kumimoji="1" lang="ko-KR" altLang="en-US" dirty="0" err="1"/>
                        <a:t>선택시</a:t>
                      </a:r>
                      <a:r>
                        <a:rPr kumimoji="1" lang="ko-KR" altLang="en-US" dirty="0"/>
                        <a:t> 각각 체크인</a:t>
                      </a:r>
                      <a:r>
                        <a:rPr kumimoji="1" lang="en-US" altLang="ko-KR" dirty="0"/>
                        <a:t>,</a:t>
                      </a:r>
                      <a:r>
                        <a:rPr kumimoji="1" lang="ko-KR" altLang="en-US" dirty="0"/>
                        <a:t> 체크아웃 날짜가 오른쪽에 표시됨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객실 수를 선택할 수 있는 </a:t>
                      </a:r>
                      <a:r>
                        <a:rPr kumimoji="1" lang="ko-KR" altLang="en-US" dirty="0" err="1"/>
                        <a:t>입력창</a:t>
                      </a:r>
                      <a:r>
                        <a:rPr kumimoji="1" lang="en-US" altLang="ko-KR" dirty="0"/>
                        <a:t>.</a:t>
                      </a:r>
                      <a:r>
                        <a:rPr kumimoji="1" lang="ko-KR" altLang="en-US" dirty="0"/>
                        <a:t> </a:t>
                      </a:r>
                      <a:r>
                        <a:rPr kumimoji="1" lang="en-US" altLang="ko-KR" dirty="0"/>
                        <a:t>+,-</a:t>
                      </a:r>
                      <a:r>
                        <a:rPr kumimoji="1" lang="ko-KR" altLang="en-US" dirty="0"/>
                        <a:t> 버튼을 통해 </a:t>
                      </a:r>
                      <a:r>
                        <a:rPr kumimoji="1" lang="en-US" altLang="ko-KR" dirty="0"/>
                        <a:t>1</a:t>
                      </a:r>
                      <a:r>
                        <a:rPr kumimoji="1" lang="ko-KR" altLang="en-US" dirty="0"/>
                        <a:t> 단위로 조절 가능</a:t>
                      </a:r>
                      <a:endParaRPr kumimoji="1" lang="en-US" altLang="ko-KR" dirty="0"/>
                    </a:p>
                    <a:p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서비스 검색 버튼 클릭 시 이용 가능한 서비스가 노출되는 페이지로 이동</a:t>
                      </a:r>
                      <a:endParaRPr kumimoji="1"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49" name="슬라이드 번호 개체 틀 30">
            <a:extLst>
              <a:ext uri="{FF2B5EF4-FFF2-40B4-BE49-F238E27FC236}">
                <a16:creationId xmlns:a16="http://schemas.microsoft.com/office/drawing/2014/main" id="{4D700560-ABB7-8D43-BE15-CFD0CF71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53" name="그래픽 52" descr="배지 1 단색으로 채워진">
            <a:extLst>
              <a:ext uri="{FF2B5EF4-FFF2-40B4-BE49-F238E27FC236}">
                <a16:creationId xmlns:a16="http://schemas.microsoft.com/office/drawing/2014/main" id="{E29CBEB8-9AB8-BE4E-A40A-0D5A4B2C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985" y="2858198"/>
            <a:ext cx="428244" cy="428244"/>
          </a:xfrm>
          <a:prstGeom prst="rect">
            <a:avLst/>
          </a:prstGeom>
        </p:spPr>
      </p:pic>
      <p:pic>
        <p:nvPicPr>
          <p:cNvPr id="54" name="그래픽 53" descr="배지 단색으로 채워진">
            <a:extLst>
              <a:ext uri="{FF2B5EF4-FFF2-40B4-BE49-F238E27FC236}">
                <a16:creationId xmlns:a16="http://schemas.microsoft.com/office/drawing/2014/main" id="{B6366317-679F-1B4E-8F99-2313AA00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5651" y="3921872"/>
            <a:ext cx="428245" cy="428245"/>
          </a:xfrm>
          <a:prstGeom prst="rect">
            <a:avLst/>
          </a:prstGeom>
        </p:spPr>
      </p:pic>
      <p:pic>
        <p:nvPicPr>
          <p:cNvPr id="55" name="그래픽 54" descr="배지 3 단색으로 채워진">
            <a:extLst>
              <a:ext uri="{FF2B5EF4-FFF2-40B4-BE49-F238E27FC236}">
                <a16:creationId xmlns:a16="http://schemas.microsoft.com/office/drawing/2014/main" id="{5BECE300-E5A8-854D-9281-F20D9430E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4281" y="5109480"/>
            <a:ext cx="439615" cy="439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2C7C7E-28A6-1647-B563-BDA1753815F7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서비스 예약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4199888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D94B4DE-DC01-D648-BF67-078683123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0511"/>
            <a:ext cx="9335729" cy="5296978"/>
          </a:xfrm>
          <a:prstGeom prst="rect">
            <a:avLst/>
          </a:prstGeom>
        </p:spPr>
      </p:pic>
      <p:graphicFrame>
        <p:nvGraphicFramePr>
          <p:cNvPr id="47" name="표 28">
            <a:extLst>
              <a:ext uri="{FF2B5EF4-FFF2-40B4-BE49-F238E27FC236}">
                <a16:creationId xmlns:a16="http://schemas.microsoft.com/office/drawing/2014/main" id="{6500184F-B470-824A-A78C-47899184A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87676"/>
              </p:ext>
            </p:extLst>
          </p:nvPr>
        </p:nvGraphicFramePr>
        <p:xfrm>
          <a:off x="9335729" y="-5178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서비스 선택 버튼 클릭 시 예약자 정보를 입력하는 페이지로 이동</a:t>
                      </a:r>
                      <a:endParaRPr kumimoji="1" lang="ko-Kore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49" name="슬라이드 번호 개체 틀 30">
            <a:extLst>
              <a:ext uri="{FF2B5EF4-FFF2-40B4-BE49-F238E27FC236}">
                <a16:creationId xmlns:a16="http://schemas.microsoft.com/office/drawing/2014/main" id="{4D700560-ABB7-8D43-BE15-CFD0CF71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53" name="그래픽 52" descr="배지 1 단색으로 채워진">
            <a:extLst>
              <a:ext uri="{FF2B5EF4-FFF2-40B4-BE49-F238E27FC236}">
                <a16:creationId xmlns:a16="http://schemas.microsoft.com/office/drawing/2014/main" id="{E29CBEB8-9AB8-BE4E-A40A-0D5A4B2C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2750621"/>
            <a:ext cx="428244" cy="428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8A3B70-1BB8-C241-9D88-B15719CEFF05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서비스 예약 </a:t>
            </a:r>
            <a:r>
              <a:rPr lang="en-US" altLang="ko-KR" sz="2200" dirty="0">
                <a:solidFill>
                  <a:srgbClr val="002060"/>
                </a:solidFill>
              </a:rPr>
              <a:t>–</a:t>
            </a:r>
            <a:r>
              <a:rPr lang="ko-KR" altLang="en-US" sz="2200" dirty="0">
                <a:solidFill>
                  <a:srgbClr val="002060"/>
                </a:solidFill>
              </a:rPr>
              <a:t> 서비스 선택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3937887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816A87-D8D6-F949-A123-FCCBE2739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9" y="736600"/>
            <a:ext cx="9512300" cy="5384800"/>
          </a:xfrm>
          <a:prstGeom prst="rect">
            <a:avLst/>
          </a:prstGeom>
        </p:spPr>
      </p:pic>
      <p:graphicFrame>
        <p:nvGraphicFramePr>
          <p:cNvPr id="47" name="표 28">
            <a:extLst>
              <a:ext uri="{FF2B5EF4-FFF2-40B4-BE49-F238E27FC236}">
                <a16:creationId xmlns:a16="http://schemas.microsoft.com/office/drawing/2014/main" id="{6500184F-B470-824A-A78C-47899184A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408682"/>
              </p:ext>
            </p:extLst>
          </p:nvPr>
        </p:nvGraphicFramePr>
        <p:xfrm>
          <a:off x="9335729" y="-5178"/>
          <a:ext cx="2856271" cy="68502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56271">
                  <a:extLst>
                    <a:ext uri="{9D8B030D-6E8A-4147-A177-3AD203B41FA5}">
                      <a16:colId xmlns:a16="http://schemas.microsoft.com/office/drawing/2014/main" val="3468250911"/>
                    </a:ext>
                  </a:extLst>
                </a:gridCol>
              </a:tblGrid>
              <a:tr h="402959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800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8787091"/>
                  </a:ext>
                </a:extLst>
              </a:tr>
              <a:tr h="6447339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1.</a:t>
                      </a:r>
                      <a:r>
                        <a:rPr kumimoji="1" lang="ko-KR" altLang="en-US" dirty="0"/>
                        <a:t> 투어 셔틀 이용 여부를 선택하는 </a:t>
                      </a:r>
                      <a:r>
                        <a:rPr kumimoji="1" lang="ko-KR" altLang="en-US" dirty="0" err="1"/>
                        <a:t>체크란</a:t>
                      </a:r>
                      <a:r>
                        <a:rPr kumimoji="1" lang="en-US" altLang="ko-KR" dirty="0"/>
                        <a:t>.</a:t>
                      </a:r>
                      <a:r>
                        <a:rPr kumimoji="1" lang="ko-KR" altLang="en-US" dirty="0"/>
                        <a:t> 화성 </a:t>
                      </a:r>
                      <a:r>
                        <a:rPr kumimoji="1" lang="ko-KR" altLang="en-US" dirty="0" err="1"/>
                        <a:t>행궁</a:t>
                      </a:r>
                      <a:r>
                        <a:rPr kumimoji="1" lang="ko-KR" altLang="en-US" dirty="0"/>
                        <a:t>  코스 한정 사용 가능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2.</a:t>
                      </a:r>
                      <a:r>
                        <a:rPr kumimoji="1" lang="ko-KR" altLang="en-US" dirty="0"/>
                        <a:t>서비스 선택 페이지로 이동</a:t>
                      </a:r>
                      <a:endParaRPr kumimoji="1" lang="en-US" altLang="ko-KR" dirty="0"/>
                    </a:p>
                    <a:p>
                      <a:pPr marL="0" indent="0">
                        <a:buNone/>
                      </a:pPr>
                      <a:r>
                        <a:rPr kumimoji="1" lang="en-US" altLang="ko-KR" dirty="0"/>
                        <a:t>3.</a:t>
                      </a:r>
                      <a:r>
                        <a:rPr kumimoji="1" lang="ko-KR" altLang="en-US" dirty="0"/>
                        <a:t>예약이 완료되고 예약 완료를 확인하는 페이지로 이동</a:t>
                      </a:r>
                      <a:endParaRPr kumimoji="1"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506435"/>
                  </a:ext>
                </a:extLst>
              </a:tr>
            </a:tbl>
          </a:graphicData>
        </a:graphic>
      </p:graphicFrame>
      <p:sp>
        <p:nvSpPr>
          <p:cNvPr id="49" name="슬라이드 번호 개체 틀 30">
            <a:extLst>
              <a:ext uri="{FF2B5EF4-FFF2-40B4-BE49-F238E27FC236}">
                <a16:creationId xmlns:a16="http://schemas.microsoft.com/office/drawing/2014/main" id="{4D700560-ABB7-8D43-BE15-CFD0CF71D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A86E3224-494C-4259-B017-E9F4F222AABA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53" name="그래픽 52" descr="배지 1 단색으로 채워진">
            <a:extLst>
              <a:ext uri="{FF2B5EF4-FFF2-40B4-BE49-F238E27FC236}">
                <a16:creationId xmlns:a16="http://schemas.microsoft.com/office/drawing/2014/main" id="{E29CBEB8-9AB8-BE4E-A40A-0D5A4B2C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36799" y="2562363"/>
            <a:ext cx="428244" cy="428244"/>
          </a:xfrm>
          <a:prstGeom prst="rect">
            <a:avLst/>
          </a:prstGeom>
        </p:spPr>
      </p:pic>
      <p:pic>
        <p:nvPicPr>
          <p:cNvPr id="54" name="그래픽 53" descr="배지 단색으로 채워진">
            <a:extLst>
              <a:ext uri="{FF2B5EF4-FFF2-40B4-BE49-F238E27FC236}">
                <a16:creationId xmlns:a16="http://schemas.microsoft.com/office/drawing/2014/main" id="{B6366317-679F-1B4E-8F99-2313AA003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5111" y="5142044"/>
            <a:ext cx="428245" cy="428245"/>
          </a:xfrm>
          <a:prstGeom prst="rect">
            <a:avLst/>
          </a:prstGeom>
        </p:spPr>
      </p:pic>
      <p:pic>
        <p:nvPicPr>
          <p:cNvPr id="55" name="그래픽 54" descr="배지 3 단색으로 채워진">
            <a:extLst>
              <a:ext uri="{FF2B5EF4-FFF2-40B4-BE49-F238E27FC236}">
                <a16:creationId xmlns:a16="http://schemas.microsoft.com/office/drawing/2014/main" id="{5BECE300-E5A8-854D-9281-F20D9430EB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7656" y="5136358"/>
            <a:ext cx="439615" cy="4396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300169-266C-DB44-AEE9-902A46BD994C}"/>
              </a:ext>
            </a:extLst>
          </p:cNvPr>
          <p:cNvSpPr txBox="1"/>
          <p:nvPr/>
        </p:nvSpPr>
        <p:spPr>
          <a:xfrm>
            <a:off x="147484" y="260624"/>
            <a:ext cx="50144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solidFill>
                  <a:srgbClr val="002060"/>
                </a:solidFill>
              </a:rPr>
              <a:t>서비스 예약 </a:t>
            </a:r>
            <a:r>
              <a:rPr lang="en-US" altLang="ko-KR" sz="2200" dirty="0">
                <a:solidFill>
                  <a:srgbClr val="002060"/>
                </a:solidFill>
              </a:rPr>
              <a:t>–</a:t>
            </a:r>
            <a:r>
              <a:rPr lang="ko-KR" altLang="en-US" sz="2200" dirty="0">
                <a:solidFill>
                  <a:srgbClr val="002060"/>
                </a:solidFill>
              </a:rPr>
              <a:t> 예약 정보 입력 </a:t>
            </a:r>
            <a:r>
              <a:rPr lang="en-US" altLang="ko-KR" sz="2200" dirty="0">
                <a:solidFill>
                  <a:srgbClr val="002060"/>
                </a:solidFill>
              </a:rPr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645191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1619</TotalTime>
  <Words>1989</Words>
  <Application>Microsoft Macintosh PowerPoint</Application>
  <PresentationFormat>와이드스크린</PresentationFormat>
  <Paragraphs>358</Paragraphs>
  <Slides>26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User</dc:creator>
  <cp:lastModifiedBy>김규민</cp:lastModifiedBy>
  <cp:revision>63</cp:revision>
  <dcterms:created xsi:type="dcterms:W3CDTF">2021-05-13T15:54:52Z</dcterms:created>
  <dcterms:modified xsi:type="dcterms:W3CDTF">2021-05-24T04:42:06Z</dcterms:modified>
</cp:coreProperties>
</file>